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2" r:id="rId4"/>
    <p:sldId id="281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CCFFCC"/>
    <a:srgbClr val="0F5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081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05722-2C21-4EC7-ACED-790472933AD6}" type="datetimeFigureOut">
              <a:rPr lang="en-NZ" smtClean="0"/>
              <a:t>25/05/2023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791E2-E833-40DC-8127-EC675CA1C5F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171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Thank you for your invitation to present an update on the adoption of new Respiratory Standards for Australia &amp; New Zealand.</a:t>
            </a:r>
          </a:p>
          <a:p>
            <a:endParaRPr lang="en-AU" dirty="0"/>
          </a:p>
          <a:p>
            <a:r>
              <a:rPr lang="en-AU" dirty="0"/>
              <a:t>My Name is Richard Donarski and I am presently the Chair of SF-010 – Occupational Respiratory Protection Committee – Joint Standards Australia &amp; Standards New Zealand Committee.</a:t>
            </a:r>
          </a:p>
          <a:p>
            <a:endParaRPr lang="en-AU" dirty="0"/>
          </a:p>
          <a:p>
            <a:r>
              <a:rPr lang="en-AU" dirty="0"/>
              <a:t>I hope you find the following information informative and help in understanding the substantial changes that are occurring on a global basis in the adoption of these new Respiratory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791E2-E833-40DC-8127-EC675CA1C5F2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513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AS/NZS 1715 &amp; 1716 will be replaced by the new ISO standards as detailed in this presentation.</a:t>
            </a:r>
          </a:p>
          <a:p>
            <a:endParaRPr lang="en-AU" dirty="0"/>
          </a:p>
          <a:p>
            <a:r>
              <a:rPr lang="en-AU" dirty="0"/>
              <a:t>Later in 2023 it is expected that Respiratory Committee SF-010 will meet to discuss the setting of a date to supersede 1715 &amp; 1716 with these new ISO standards. </a:t>
            </a:r>
          </a:p>
          <a:p>
            <a:endParaRPr lang="en-AU" dirty="0"/>
          </a:p>
          <a:p>
            <a:r>
              <a:rPr lang="en-AU" dirty="0"/>
              <a:t>The Committee</a:t>
            </a:r>
            <a:r>
              <a:rPr lang="en-AU" sz="1200" dirty="0"/>
              <a:t> will be setting a reasonable timeframe, which will be in years, for the date that 1715 &amp; 1716 will be superseded. </a:t>
            </a:r>
          </a:p>
          <a:p>
            <a:endParaRPr lang="en-AU" dirty="0"/>
          </a:p>
          <a:p>
            <a:r>
              <a:rPr lang="en-AU" sz="1200" dirty="0"/>
              <a:t>It is expected the these new AS/NZS ISO Respiratory Standards will be operational in parallel with the existing </a:t>
            </a:r>
            <a:r>
              <a:rPr lang="en-AU" dirty="0"/>
              <a:t>1715 &amp; 1716 standards during this period of time.</a:t>
            </a:r>
          </a:p>
          <a:p>
            <a:endParaRPr lang="en-AU" dirty="0"/>
          </a:p>
          <a:p>
            <a:r>
              <a:rPr lang="en-AU" dirty="0"/>
              <a:t>Standards Australia &amp; Standards New Zealand have already commenced the adoption of the new ISO Respiratory Standards as AS/NZS Standards which are now able to be implemented.</a:t>
            </a:r>
          </a:p>
          <a:p>
            <a:endParaRPr lang="en-AU" dirty="0"/>
          </a:p>
          <a:p>
            <a:r>
              <a:rPr lang="en-AU" sz="1200" dirty="0"/>
              <a:t>To date all the ISO Respiratory Standards have been adopted without any modification to their Technical or Performance requirements, the changes in the AS/NZS adoption, which are detailed in Annex ZZ of the specific standards, are generally editorial</a:t>
            </a:r>
            <a:r>
              <a:rPr lang="en-AU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791E2-E833-40DC-8127-EC675CA1C5F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285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AS/NZS 1715 will be replaced by the following standards:</a:t>
            </a:r>
          </a:p>
          <a:p>
            <a:pPr algn="just">
              <a:lnSpc>
                <a:spcPct val="110000"/>
              </a:lnSpc>
            </a:pPr>
            <a:endParaRPr lang="en-AU" sz="1100" b="1" dirty="0">
              <a:ea typeface="DengXian" panose="02010600030101010101" pitchFamily="2" charset="-122"/>
            </a:endParaRPr>
          </a:p>
          <a:p>
            <a:pPr algn="just">
              <a:lnSpc>
                <a:spcPct val="110000"/>
              </a:lnSpc>
            </a:pPr>
            <a:r>
              <a:rPr lang="en-US" sz="1100" b="1" dirty="0">
                <a:effectLst/>
                <a:ea typeface="DengXian" panose="02010600030101010101" pitchFamily="2" charset="-122"/>
              </a:rPr>
              <a:t>SA/</a:t>
            </a:r>
            <a:r>
              <a:rPr lang="en-US" sz="1100" b="1" dirty="0" err="1">
                <a:effectLst/>
                <a:ea typeface="DengXian" panose="02010600030101010101" pitchFamily="2" charset="-122"/>
              </a:rPr>
              <a:t>SNZ</a:t>
            </a:r>
            <a:r>
              <a:rPr lang="en-US" sz="1100" b="1" dirty="0">
                <a:effectLst/>
                <a:ea typeface="DengXian" panose="02010600030101010101" pitchFamily="2" charset="-122"/>
              </a:rPr>
              <a:t> TS ISO 16975.1 &amp; </a:t>
            </a:r>
            <a:r>
              <a:rPr lang="en-US" sz="1100" b="1" dirty="0">
                <a:ea typeface="DengXian" panose="02010600030101010101" pitchFamily="2" charset="-122"/>
              </a:rPr>
              <a:t>SA/</a:t>
            </a:r>
            <a:r>
              <a:rPr lang="en-US" sz="1100" b="1" dirty="0" err="1">
                <a:ea typeface="DengXian" panose="02010600030101010101" pitchFamily="2" charset="-122"/>
              </a:rPr>
              <a:t>SNZ</a:t>
            </a:r>
            <a:r>
              <a:rPr lang="en-US" sz="1100" b="1" dirty="0">
                <a:ea typeface="DengXian" panose="02010600030101010101" pitchFamily="2" charset="-122"/>
              </a:rPr>
              <a:t> TS ISO 16975.2 (condensed version)</a:t>
            </a:r>
            <a:r>
              <a:rPr lang="en-AU" sz="1100" b="1" dirty="0">
                <a:ea typeface="DengXian" panose="02010600030101010101" pitchFamily="2" charset="-122"/>
              </a:rPr>
              <a:t> </a:t>
            </a:r>
            <a:r>
              <a:rPr lang="en-US" sz="1100" dirty="0">
                <a:ea typeface="DengXian" panose="02010600030101010101" pitchFamily="2" charset="-122"/>
              </a:rPr>
              <a:t>–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Establishing and implementing a RPD program. </a:t>
            </a:r>
            <a:r>
              <a:rPr lang="en-AU" sz="1100" dirty="0">
                <a:ea typeface="DengXian" panose="02010600030101010101" pitchFamily="2" charset="-122"/>
              </a:rPr>
              <a:t>Current publication of these specifications is expected shortly in 2023 as these are being finalised by Standards Australia &amp; Standards New Zealand. These specifications</a:t>
            </a:r>
            <a:r>
              <a:rPr lang="en-AU" sz="1100" dirty="0">
                <a:solidFill>
                  <a:srgbClr val="2B313A"/>
                </a:solidFill>
                <a:effectLst/>
                <a:ea typeface="Times New Roman" panose="02020603050405020304" pitchFamily="18" charset="0"/>
              </a:rPr>
              <a:t> detail information to assist persons responsible for establishing and implementing a programme for RPD that meet the performance requirements of the performance </a:t>
            </a:r>
            <a:r>
              <a:rPr lang="en-AU" sz="1100" dirty="0">
                <a:solidFill>
                  <a:srgbClr val="2B313A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standards.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ea typeface="DengXian" panose="02010600030101010101" pitchFamily="2" charset="-122"/>
              </a:rPr>
              <a:t> </a:t>
            </a:r>
            <a:r>
              <a:rPr lang="en-AU" sz="1100" dirty="0">
                <a:solidFill>
                  <a:srgbClr val="2B313A"/>
                </a:solidFill>
                <a:highlight>
                  <a:srgbClr val="FFFFFF"/>
                </a:highlight>
              </a:rPr>
              <a:t>There </a:t>
            </a:r>
            <a:r>
              <a:rPr lang="en-AU" sz="1100" dirty="0">
                <a:solidFill>
                  <a:srgbClr val="2B313A"/>
                </a:solidFill>
              </a:rPr>
              <a:t>are special applications where the selection of suitable RPD using this guide is not appropriate and these are detailed within this specification. </a:t>
            </a:r>
            <a:endParaRPr lang="en-US" sz="1100" dirty="0">
              <a:solidFill>
                <a:srgbClr val="000000"/>
              </a:solidFill>
              <a:effectLst/>
              <a:highlight>
                <a:srgbClr val="00FFFF"/>
              </a:highlight>
              <a:ea typeface="DengXian" panose="02010600030101010101" pitchFamily="2" charset="-122"/>
            </a:endParaRPr>
          </a:p>
          <a:p>
            <a:pPr algn="just">
              <a:lnSpc>
                <a:spcPct val="110000"/>
              </a:lnSpc>
            </a:pPr>
            <a:endParaRPr lang="en-AU" sz="1100" b="1" dirty="0">
              <a:ea typeface="DengXian" panose="02010600030101010101" pitchFamily="2" charset="-122"/>
            </a:endParaRPr>
          </a:p>
          <a:p>
            <a:pPr algn="just">
              <a:lnSpc>
                <a:spcPct val="110000"/>
              </a:lnSpc>
            </a:pPr>
            <a:r>
              <a:rPr lang="en-AU" sz="1100" b="1" dirty="0">
                <a:ea typeface="DengXian" panose="02010600030101010101" pitchFamily="2" charset="-122"/>
              </a:rPr>
              <a:t>AS/NZS ISO 16975.3 </a:t>
            </a:r>
            <a:r>
              <a:rPr lang="en-AU" sz="1100" dirty="0">
                <a:ea typeface="DengXian" panose="02010600030101010101" pitchFamily="2" charset="-122"/>
              </a:rPr>
              <a:t>– 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Fit-testing procedures. </a:t>
            </a:r>
            <a:r>
              <a:rPr lang="en-AU" sz="1100" dirty="0">
                <a:ea typeface="DengXian" panose="02010600030101010101" pitchFamily="2" charset="-122"/>
              </a:rPr>
              <a:t>Current publication of this standard is expected shortly in 2023 as this standard is being finalised by Standards Australia &amp; Standards New Zealand. This standard s</a:t>
            </a:r>
            <a:r>
              <a:rPr lang="en-AU" sz="1100" dirty="0">
                <a:solidFill>
                  <a:srgbClr val="2B313A"/>
                </a:solidFill>
              </a:rPr>
              <a:t>pecifies guidance on how to conduct fit testing of tight-fitting RPD and on appropriate methods to be used.</a:t>
            </a:r>
          </a:p>
          <a:p>
            <a:pPr algn="just">
              <a:lnSpc>
                <a:spcPct val="110000"/>
              </a:lnSpc>
            </a:pPr>
            <a:endParaRPr lang="en-AU" sz="1100" dirty="0">
              <a:solidFill>
                <a:srgbClr val="2B313A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AU" sz="1100" b="1" dirty="0">
                <a:solidFill>
                  <a:srgbClr val="2B313A"/>
                </a:solidFill>
                <a:effectLst/>
                <a:ea typeface="Times New Roman" panose="02020603050405020304" pitchFamily="18" charset="0"/>
              </a:rPr>
              <a:t>ISO/TS 16975-4 </a:t>
            </a:r>
            <a:r>
              <a:rPr lang="en-AU" sz="1100" dirty="0">
                <a:solidFill>
                  <a:srgbClr val="2B313A"/>
                </a:solidFill>
                <a:effectLst/>
                <a:ea typeface="Times New Roman" panose="02020603050405020304" pitchFamily="18" charset="0"/>
              </a:rPr>
              <a:t>– This standard is still to be reviewed and adopted by SF-010 which will occur in 2023. This standard specifies selection, use and maintenance of RPD in the context of a pandemic/epidemic/outbreak of infectious respiratory disease at the workplace and includes healthcare.</a:t>
            </a:r>
            <a:endParaRPr lang="en-AU" sz="1100" dirty="0"/>
          </a:p>
          <a:p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791E2-E833-40DC-8127-EC675CA1C5F2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853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1716 will be replaced by the following standards: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Performance Requirements:</a:t>
            </a:r>
          </a:p>
          <a:p>
            <a:endParaRPr lang="en-US" sz="1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17420.1:2022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s</a:t>
            </a:r>
            <a:r>
              <a:rPr lang="en-AU" sz="1200" dirty="0" err="1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pecifies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the general requirements for the performance and testing of RPD in accordance with their classification and for use in the workplace. 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17420.2:2021 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specifies requirements for the performance and testing of filtering RPD in accordance with their classification and for use in the workplace.</a:t>
            </a:r>
            <a:r>
              <a:rPr lang="en-AU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Filtering R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espirators</a:t>
            </a:r>
            <a:r>
              <a:rPr lang="en-AU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can now be certified to this AS/NZS Standard.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AS/NZS ISO 17420.3:2021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specifies a standard thread connection between a filter and the respiratory interface. 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17420.4:2022 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specifies requirements for the performance and testing of supplied breathable gas RPD in accordance with their classification and for use in the workplace. 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Supplied Breathable Gas Respirators</a:t>
            </a:r>
            <a:r>
              <a:rPr lang="en-AU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can now be certified to this AS/NZS Standard.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17420.5:2021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specifies the minimum requirements for supplied breathable gas RPD and filtering RPD to be used for special application fire and rescue services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 This has not been adopted for Australia or New Zealand at this stage 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the Fire Services are still discussing the adoption or modification of this standard.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Respirators</a:t>
            </a:r>
            <a:r>
              <a:rPr lang="en-AU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can now be Certified to this ISO Standard only at present.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17420.6:2022 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–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specifies requirements for f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iltering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RPD and supplied breathable gas RPD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for special application for escape devices. 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Escape Respirators</a:t>
            </a:r>
            <a:r>
              <a:rPr lang="en-AU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can now be certified to this AS/NZS Standard.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17420.7:2022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specifies the requirements for supplied breathable gas RPD and filtering RPD used in s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pecial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application marine, mining, welding and abrasive blasting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 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These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Respirators</a:t>
            </a:r>
            <a:r>
              <a:rPr lang="en-AU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can now be certified to this AS/NZS Standard.</a:t>
            </a:r>
          </a:p>
          <a:p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AU" sz="1200" b="1" dirty="0" err="1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17420.8:2023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specifies the requirements for filtering RPD for use by workers during special application chemical, biological, radiological and nuclear (CBRN) filtering RPD and radiological-nuclear (RN) CBRN &amp; RN response. 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Filtering CBRN &amp; Filtering RN Respirators can now be certified to this Specification.</a:t>
            </a:r>
          </a:p>
          <a:p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AU" sz="1200" b="1" dirty="0" err="1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17420.9:2023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specifies the requirements for supplied breathable RPD for use by workers during special application chemical, biological, radiological and nuclear (CBRN) supplied breathable RPD CBRN response</a:t>
            </a:r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 Supplied Breathable CBRN Respirators can now be certified to this Specification.</a:t>
            </a:r>
          </a:p>
          <a:p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Technical Specifications</a:t>
            </a:r>
          </a:p>
          <a:p>
            <a:r>
              <a:rPr lang="en-AU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 following Technical Specifications form an integral part of the Performance and Selection of RPD.</a:t>
            </a:r>
            <a:endParaRPr lang="en-AU" sz="1200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16973:2023 -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Classification for respiratory protective device (RPD)</a:t>
            </a:r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16976.1:2021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Metabolic rates and respiratory flow rates</a:t>
            </a:r>
            <a:endParaRPr lang="en-AU" sz="1200" b="1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16976.2:2021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Anthropometrics</a:t>
            </a:r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16976.3:2021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Physiological responses and limitations of oxygen and limitations of carbon dioxide in the breathing environment</a:t>
            </a:r>
            <a:endParaRPr lang="en-AU" sz="1200" b="1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16976.4:2021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Work of breathing and breathing resistance: Physiologically based limits</a:t>
            </a:r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16976.5:2021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Thermal effects</a:t>
            </a:r>
            <a:endParaRPr lang="en-AU" sz="1200" b="1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16976.6:2021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Psycho-physiological effects</a:t>
            </a:r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16976.7:2021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Hearing &amp; speech</a:t>
            </a:r>
            <a:endParaRPr lang="en-AU" sz="1200" b="1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 TS ISO 16976.8:2015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Ergonomic factors</a:t>
            </a:r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16972:2023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Vocabulary and graphical symbols</a:t>
            </a:r>
            <a:endParaRPr lang="en-AU" sz="1200" b="1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endParaRPr lang="en-AU" b="1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Test Requirements</a:t>
            </a:r>
          </a:p>
          <a:p>
            <a:r>
              <a:rPr lang="en-AU" b="1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For the Test Labs.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Determination of inward leakage.</a:t>
            </a:r>
            <a:endParaRPr lang="en-AU" sz="1200" b="1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16900.2:2023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Determination of breathing resistance.</a:t>
            </a:r>
            <a:endParaRPr lang="en-AU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ISO 16900.3:2015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Determination of particle filter penetration.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ISO 16900.4:2015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Determination of gas filter capacity and migration, desorption and carbon monoxide dynamic testing.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16900.5:2021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Breathing machine, metabolic simulator, RPD </a:t>
            </a:r>
            <a:r>
              <a:rPr lang="en-US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headforms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and torso, tools and verification tools.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16900.6:2022 -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Mechanical resistance/strength of components and connections</a:t>
            </a:r>
            <a:r>
              <a:rPr lang="en-US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16900.7:2021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Practical performance test methods.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16900.8:2021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Measurement of RPD air flow rates of assisted filtering RPD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16900.9:2023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Determination of carbon dioxide content of the inhaled gas</a:t>
            </a:r>
            <a:r>
              <a:rPr lang="en-US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</a:p>
          <a:p>
            <a:r>
              <a:rPr lang="en-AU" sz="12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16900.10:2022</a:t>
            </a:r>
            <a:r>
              <a:rPr lang="en-AU" sz="1200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Resistance to ignition, flame, radiant heat and heat</a:t>
            </a:r>
            <a:r>
              <a:rPr lang="en-US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  <a:endParaRPr lang="en-AU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ISO 16900.11:2015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Determination of field of vision.</a:t>
            </a: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16900.12:2021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Determination of volume-averaged work of breathing and peak respiratory pressures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  <a:endParaRPr lang="en-AU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16900.13:2021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RPD using regenerated breathable pas and special application mining escape RPD: Consolidated test for gas concentration, temperature, humidity, work of breathing, breathing resistance, elastance and duration.</a:t>
            </a:r>
            <a:endParaRPr lang="en-AU" sz="1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r>
              <a:rPr lang="en-US" sz="1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16900.14:2021</a:t>
            </a: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- Measurement of sound pressure level.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NZ" dirty="0"/>
              <a:t>- </a:t>
            </a:r>
            <a:fld id="{EB2791E2-E833-40DC-8127-EC675CA1C5F2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750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AU" sz="1200" b="1" dirty="0"/>
              <a:t>In Conclusion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AU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AU" sz="1200" b="1" dirty="0"/>
              <a:t>Occupational Hygienists, Workplaces and Manufacturers should now be reviewing these new RPD standards for the purpose of developing their transition and implementation into workplaces and the supply chain.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AU" sz="1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AU" sz="1200" b="1" dirty="0"/>
              <a:t>These standards will bring for the 1</a:t>
            </a:r>
            <a:r>
              <a:rPr lang="en-AU" sz="1200" b="1" baseline="30000" dirty="0"/>
              <a:t>st</a:t>
            </a:r>
            <a:r>
              <a:rPr lang="en-AU" sz="1200" b="1" dirty="0"/>
              <a:t> time, real harmonisation of RPD requirements on a global basis.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AU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AU" sz="1200" b="1" dirty="0"/>
              <a:t>Thank You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791E2-E833-40DC-8127-EC675CA1C5F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2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AD332-3A18-174E-BD58-825CB8252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C0B8E-4F4E-20EF-9018-2596E0BD4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3DE9E-208C-0BF5-621E-1C0D816E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10B77-4E21-6B87-95C0-323133F2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D715C-11D2-B84D-5AE7-66B9C33E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34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60C4-8B3F-5B14-CC74-F4A4EB0D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53DC3-54CE-FCFD-E847-361A5C610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1FAE1-B196-9DCD-E8F5-4D3A41DD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E9639-83D3-5A9D-1BEE-9AC15B36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811EF-6837-4E19-29AC-25172BDF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76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BE9073-7F01-BDC8-1029-E38D22083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EAC7B-7B70-6939-4B9F-F7BA3F21B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7A568-0B71-E850-A579-C367EB35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66B48-BED6-D15C-4A16-6DDB077D4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ADB4B-742E-CE0E-E096-38C4DE67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1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BEB1-68EF-2F6B-824E-5DCD1574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6817A-354F-1819-F8BE-A8C565F5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F9F46-7DD9-094F-3F00-65B1DE1E3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C01D-CEAC-80EA-C9B7-61839EED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A55C2-36C5-3B6B-E8B9-517431F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90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92D8-7A5A-3766-E5A1-B15E529E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DAC7D-EBAD-39B3-27D5-D209EB40C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71455-BD93-0F33-7A35-00ED0496B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3FCCC-099F-D16E-13C5-19338D3B0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39DF-45C4-8B18-41DE-823EE074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90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C4C7-5B75-24DA-6117-0F9F7D68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015B-1729-6A95-23B4-054F4B9D9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5FC97-D51E-4F67-3DC9-0570EDB57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F2E59-AFB1-992F-296C-46BA6E69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5CA46-94E6-C76F-D883-682D4569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239E3-65AA-DE7A-6F9E-65057213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85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B3021-F057-4D01-5E0B-F74F62F8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3F380-3987-EECC-8B5E-1B5375D04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635A7-97CF-E119-2C17-536DB8A56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5A5AE1-124A-B6B7-A493-837A55661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96638-DEDE-1D7E-938C-E92A866D4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F7960-510A-6390-E390-E7DEE9DF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735E91-922A-3FDA-3448-F358342F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7424C-AFE7-D582-5276-FBC4D41B1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67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2D58-5BDF-2BE1-DDFA-F99A8B4D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BA60EF-E2C5-CC14-3E07-EF1751BA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68F35-A878-A7E0-F224-966EAFA7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E8D5B-4CD2-F26D-508B-FA7A59A3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74F40-26FE-60AB-8C5C-C6284A40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B20B9-E99C-BA0A-9160-2932F3BF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14FA4-B0CD-6C0F-FAA1-4C7CAE93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87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24F4-43E1-049C-CAA0-A450CFDB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F62B9-CADB-FBC2-4093-68AA14EF5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ABA3C-28DB-AA7B-C5A4-2AB484C7F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965C4-C6ED-D818-D424-9BA993E9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0330A-326E-B06F-9208-B22CB68B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11B17-644F-59FC-3383-65DF14F4B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279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B9C7-34B3-5A8B-9F95-00B714B7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7CBBA-2539-F861-9269-ED298F383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80969-99F7-5E8F-872F-E4D55E6DF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1001A-6FEE-16C9-9F5D-09F862E0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A4E65-B587-1D33-7FB3-A23BFFA8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D1E6B-EC66-58F0-C7F1-FC605AFB6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402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CFD87-E9A9-6BFD-7BBD-3A26C988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6C5E6-78A7-CB75-7FF4-8CFEF186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09A46-2BAB-A690-356F-E0AA32443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552C-E7BC-48B0-92B7-514CFDDF339A}" type="datetimeFigureOut">
              <a:rPr lang="en-AU" smtClean="0"/>
              <a:t>25/05/2023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AC3AA-4C3A-F0D2-5BED-3F057E3CD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99E7E-29C4-84A1-5BCD-F74FE4B5E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8116-8075-47B4-8542-5D779A7403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42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ichard@cmicert.com.au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A30F0B97-420B-6486-3E2F-508130BC31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1" r="9089" b="79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B26A3-E861-3A62-481E-B97D611A5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552450"/>
            <a:ext cx="8226074" cy="1365933"/>
          </a:xfrm>
        </p:spPr>
        <p:txBody>
          <a:bodyPr anchor="b">
            <a:normAutofit fontScale="90000"/>
          </a:bodyPr>
          <a:lstStyle/>
          <a:p>
            <a:r>
              <a:rPr lang="en-AU" sz="4800" b="1" dirty="0">
                <a:solidFill>
                  <a:srgbClr val="0F5E96"/>
                </a:solidFill>
              </a:rPr>
              <a:t>Australia &amp; New Zealand Respiratory Standards</a:t>
            </a:r>
            <a:endParaRPr lang="en-AU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E301F-9093-0924-A5D0-0A7E4D646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410" y="1991616"/>
            <a:ext cx="6840747" cy="3238905"/>
          </a:xfrm>
        </p:spPr>
        <p:txBody>
          <a:bodyPr>
            <a:normAutofit fontScale="70000" lnSpcReduction="20000"/>
          </a:bodyPr>
          <a:lstStyle/>
          <a:p>
            <a:r>
              <a:rPr lang="en-AU" sz="2000" b="1" dirty="0"/>
              <a:t>Implementation of ISO Respiratory Standards for Australia &amp; New Zealand</a:t>
            </a:r>
          </a:p>
          <a:p>
            <a:endParaRPr lang="en-AU" sz="2000" b="1" dirty="0"/>
          </a:p>
          <a:p>
            <a:r>
              <a:rPr lang="en-AU" sz="2000" b="1" dirty="0"/>
              <a:t>By</a:t>
            </a:r>
          </a:p>
          <a:p>
            <a:endParaRPr lang="en-AU" sz="2000" b="1" dirty="0"/>
          </a:p>
          <a:p>
            <a:r>
              <a:rPr lang="en-AU" sz="2000" b="1" dirty="0"/>
              <a:t>Richard Donarski</a:t>
            </a:r>
          </a:p>
          <a:p>
            <a:endParaRPr lang="en-AU" sz="2000" b="1" dirty="0"/>
          </a:p>
          <a:p>
            <a:r>
              <a:rPr lang="en-AU" sz="2000" b="1" dirty="0"/>
              <a:t>Chair – SF-010 - Occupational Respiratory Protection Committee – Joint Standards Australia &amp; Standards New Zealand</a:t>
            </a:r>
          </a:p>
          <a:p>
            <a:endParaRPr lang="en-AU" sz="2000" b="1" dirty="0"/>
          </a:p>
          <a:p>
            <a:r>
              <a:rPr lang="en-AU" sz="2000" b="1" dirty="0"/>
              <a:t>National Compliance Director – CMI Certification</a:t>
            </a:r>
          </a:p>
          <a:p>
            <a:endParaRPr lang="en-AU" sz="2000" b="1" dirty="0"/>
          </a:p>
          <a:p>
            <a:r>
              <a:rPr lang="en-AU" sz="2000" b="1" dirty="0"/>
              <a:t>Presented May 2023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015DA7-A9CC-9B60-EE6D-13DCD9E35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578" y="5911272"/>
            <a:ext cx="1672785" cy="77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5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A30F0B97-420B-6486-3E2F-508130BC31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1" r="9089" b="792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B26A3-E861-3A62-481E-B97D611A5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625682"/>
            <a:ext cx="8226074" cy="1292701"/>
          </a:xfrm>
        </p:spPr>
        <p:txBody>
          <a:bodyPr anchor="b">
            <a:normAutofit fontScale="90000"/>
          </a:bodyPr>
          <a:lstStyle/>
          <a:p>
            <a:r>
              <a:rPr lang="en-AU" sz="4800" b="1" dirty="0">
                <a:solidFill>
                  <a:srgbClr val="0F5E96"/>
                </a:solidFill>
              </a:rPr>
              <a:t>Australia &amp; New Zealand Respiratory Standards</a:t>
            </a:r>
            <a:endParaRPr lang="en-AU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E301F-9093-0924-A5D0-0A7E4D646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528" y="1918383"/>
            <a:ext cx="10610491" cy="4074830"/>
          </a:xfrm>
        </p:spPr>
        <p:txBody>
          <a:bodyPr>
            <a:normAutofit fontScale="47500" lnSpcReduction="20000"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sz="2900" b="1" dirty="0"/>
              <a:t>AS/NZS 1715 &amp; 1716 will be replaced by the new ISO standards as detailed in this presentation.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AU" sz="29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sz="2900" b="1" dirty="0"/>
              <a:t>Later in 2023 it is expected that Respiratory Committee SF-010 will meet to discuss the setting of a date to supersede 1715 &amp; 1716 with these new ISO standards. </a:t>
            </a:r>
          </a:p>
          <a:p>
            <a:pPr algn="l"/>
            <a:endParaRPr lang="en-AU" sz="29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sz="2900" b="1" dirty="0"/>
              <a:t>The Committee will be setting a reasonable timeframe, which will be in years, for the date that 1715 &amp; 1716 will be superseded.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AU" sz="29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sz="2900" b="1" dirty="0"/>
              <a:t>It is expected the these new AS/NZS ISO Respiratory Standards will be operational in parallel with the existing 1715 &amp; 1716 standards during this period of time.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AU" sz="29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AU" sz="29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sz="2900" b="1" dirty="0"/>
              <a:t>Standards Australia &amp; Standards New Zealand have already commenced the adoption of the new ISO Respiratory Standards as AS/NZS Standards which are now able to be implemented.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AU" sz="2900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AU" sz="2900" b="1" dirty="0"/>
              <a:t>To date all the ISO Respiratory Standards have been adopted without any modification to their Technical or Performance requirements, the changes in the AS/NZS adoption, which are detailed in Annex ZZ of the specific standards, are generally editorial.</a:t>
            </a:r>
          </a:p>
          <a:p>
            <a:pPr algn="l"/>
            <a:endParaRPr lang="en-AU" sz="2000" b="1" dirty="0"/>
          </a:p>
          <a:p>
            <a:pPr algn="l"/>
            <a:endParaRPr lang="en-AU" sz="2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015DA7-A9CC-9B60-EE6D-13DCD9E35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578" y="5911272"/>
            <a:ext cx="1672785" cy="77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9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B26A3-E861-3A62-481E-B97D611A5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1185410"/>
            <a:ext cx="8226074" cy="732973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AU" sz="4800" b="1" dirty="0">
                <a:solidFill>
                  <a:srgbClr val="0F5E96"/>
                </a:solidFill>
              </a:rPr>
              <a:t>Australia &amp; New Zealand Respiratory Standards</a:t>
            </a:r>
            <a:endParaRPr lang="en-AU" sz="4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015DA7-A9CC-9B60-EE6D-13DCD9E35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578" y="5958897"/>
            <a:ext cx="1672785" cy="771914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97B77A97-3A70-7CC9-A157-3B264813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59" y="1890435"/>
            <a:ext cx="10893336" cy="4169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Current Standard</a:t>
            </a:r>
            <a:endParaRPr lang="en-AU" sz="36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01D1658-A9DB-F437-7EA6-8AE5D8D6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79" y="2350244"/>
            <a:ext cx="10893336" cy="388256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AS/NZS 1715:2009 Selection, use and maintenance of respiratory protective equipment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8041D39-B34E-C94D-B6E4-6ECC49D7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59" y="2995498"/>
            <a:ext cx="10893336" cy="388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New AS/NZS Respiratory Standards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06639545-067D-BAB6-C1D3-6890F446C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83" y="3628755"/>
            <a:ext cx="5526909" cy="48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Requirements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DAA13919-44C7-B326-2C80-5699E6F7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59" y="4111878"/>
            <a:ext cx="5360848" cy="7716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6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(AS/NZS ISO 16975.3:2023?) </a:t>
            </a:r>
            <a:r>
              <a:rPr lang="en-AU" sz="16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ISO 16975-3:2017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Selection, use and maintenance – Part 3: Fit-testing procedures</a:t>
            </a:r>
            <a:endParaRPr lang="en-AU" sz="14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68BA7841-6E42-FAD7-D167-5AAF8416A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79" y="5000058"/>
            <a:ext cx="5360847" cy="10203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6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ISO/TS 16975-4:2022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400" b="1" dirty="0">
                <a:solidFill>
                  <a:srgbClr val="2B313A"/>
                </a:solidFill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Selection, use and maintenance – Part 4: Selection and usage guideline for respiratory protective devices under pandemic/epidemic/outbreak of infectious respiratory disease</a:t>
            </a:r>
            <a:r>
              <a:rPr lang="en-AU" sz="1400" b="1" dirty="0">
                <a:solidFill>
                  <a:srgbClr val="2B313A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</p:txBody>
      </p:sp>
      <p:sp>
        <p:nvSpPr>
          <p:cNvPr id="42" name="Text Box 2">
            <a:extLst>
              <a:ext uri="{FF2B5EF4-FFF2-40B4-BE49-F238E27FC236}">
                <a16:creationId xmlns:a16="http://schemas.microsoft.com/office/drawing/2014/main" id="{E816B3FB-CF79-8235-2913-CAABBB84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598" y="3603612"/>
            <a:ext cx="5526909" cy="48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2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Technical Specifications</a:t>
            </a: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F6624BCB-34B7-7B18-9640-42B9E4D2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294" y="4049464"/>
            <a:ext cx="5229311" cy="8491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(SA/SNZ TS ISO 16975.1:2023?) </a:t>
            </a:r>
            <a:r>
              <a:rPr lang="en-US" sz="16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ISO/TS 16975.1:2016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Selection, use and maintenance – Part 1: Establishing and implementing a respiratory protective device program</a:t>
            </a:r>
            <a:endParaRPr lang="en-AU" sz="14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64C7DA0-1B56-6EC2-A76B-D664D64EB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294" y="4998958"/>
            <a:ext cx="5229313" cy="10472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(SA/SNZ TS ISO 16975.2:2023?) </a:t>
            </a:r>
            <a:r>
              <a:rPr lang="en-US" sz="16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ISO/TS 16975.2:2016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Selection, use and maintenance – Part 2: Condensed </a:t>
            </a:r>
            <a:r>
              <a:rPr lang="en-US" sz="1400" b="1" dirty="0">
                <a:solidFill>
                  <a:srgbClr val="000000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g</a:t>
            </a:r>
            <a:r>
              <a:rPr lang="en-US" sz="14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uide to establishing and implementing a respiratory protective device program</a:t>
            </a:r>
            <a:endParaRPr lang="en-AU" sz="14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C8E392F-EF7B-A2C4-A0FB-62BF85E7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320" y="3374376"/>
            <a:ext cx="6388214" cy="37277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0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Selection for Workplaces</a:t>
            </a:r>
            <a:endParaRPr lang="en-AU" sz="3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7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B26A3-E861-3A62-481E-B97D611A5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1185410"/>
            <a:ext cx="8226074" cy="732973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AU" sz="4800" b="1" dirty="0">
                <a:solidFill>
                  <a:srgbClr val="0F5E96"/>
                </a:solidFill>
              </a:rPr>
              <a:t>Australia &amp; New Zealand Respiratory Standards</a:t>
            </a:r>
            <a:endParaRPr lang="en-AU" sz="4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015DA7-A9CC-9B60-EE6D-13DCD9E35B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578" y="5911272"/>
            <a:ext cx="1672785" cy="771914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97B77A97-3A70-7CC9-A157-3B264813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032" y="1065601"/>
            <a:ext cx="2797574" cy="4124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 b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Current Standard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201D1658-A9DB-F437-7EA6-8AE5D8D6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43" y="1480526"/>
            <a:ext cx="5531188" cy="403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0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AS/NZS 1716:2012 </a:t>
            </a:r>
            <a:r>
              <a:rPr lang="en-US" sz="20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Respiratory Protective Devices</a:t>
            </a:r>
            <a:endParaRPr lang="en-AU" sz="3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8041D39-B34E-C94D-B6E4-6ECC49D7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77" y="1969229"/>
            <a:ext cx="11575385" cy="4011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07000"/>
              </a:lnSpc>
              <a:spcAft>
                <a:spcPts val="800"/>
              </a:spcAft>
              <a:defRPr sz="2400" b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New AS/NZS Respiratory Standards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3E90965-0884-4423-74F2-66E05CBB3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55" y="2743697"/>
            <a:ext cx="2808001" cy="4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Performance Requirements</a:t>
            </a:r>
            <a:endParaRPr lang="en-AU" sz="28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A8ACF6C9-7F74-C791-7B12-7E17350F6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28" y="3169879"/>
            <a:ext cx="1592590" cy="5359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17420.1:2022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17420-1:2021, MOD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General</a:t>
            </a:r>
            <a:endParaRPr lang="en-AU" sz="9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869EE1C5-4826-B280-2670-F2FB22276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72" y="3751870"/>
            <a:ext cx="1600445" cy="5283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17420.2:2021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17420-2:2021(ED.1.0) MOD</a:t>
            </a:r>
          </a:p>
          <a:p>
            <a:pPr algn="ctr"/>
            <a:r>
              <a:rPr lang="en-US" sz="9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Filtering RPD</a:t>
            </a:r>
            <a:endParaRPr lang="en-AU" sz="9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Text Box 2">
            <a:extLst>
              <a:ext uri="{FF2B5EF4-FFF2-40B4-BE49-F238E27FC236}">
                <a16:creationId xmlns:a16="http://schemas.microsoft.com/office/drawing/2014/main" id="{D6804400-F22A-0055-1AD9-61015C9EA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91" y="5680880"/>
            <a:ext cx="1576920" cy="5850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17420.5:2021</a:t>
            </a:r>
          </a:p>
          <a:p>
            <a:pPr algn="ctr"/>
            <a:r>
              <a:rPr lang="en-US" sz="1000" b="1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Special Application Fire Services</a:t>
            </a:r>
            <a:endParaRPr lang="en-AU" sz="10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F6C1427-FE8C-3552-5D6D-731CBC9E2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867" y="3177135"/>
            <a:ext cx="1412276" cy="6839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17420.6:2022 </a:t>
            </a:r>
            <a:r>
              <a:rPr lang="en-US" sz="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17420-6:2021, MOD</a:t>
            </a:r>
          </a:p>
          <a:p>
            <a:pPr algn="ctr"/>
            <a:r>
              <a:rPr lang="en-AU" sz="1000" b="1" dirty="0">
                <a:solidFill>
                  <a:srgbClr val="2B313A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Special Application Escape</a:t>
            </a:r>
            <a:endParaRPr lang="en-AU" sz="10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7D526557-DE94-B552-4A2C-FE3FEC904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866" y="3924808"/>
            <a:ext cx="1421991" cy="8296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17420.7:2022 </a:t>
            </a:r>
            <a:r>
              <a:rPr lang="en-US" sz="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17420-7:2021, MOD</a:t>
            </a:r>
          </a:p>
          <a:p>
            <a:pPr algn="ctr"/>
            <a:r>
              <a:rPr lang="en-US" sz="900" b="1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Special application marine, mining, welding and abrasive blasting </a:t>
            </a:r>
            <a:endParaRPr lang="en-AU" sz="9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4E1F8F47-A9B8-4E3B-0155-C8796824D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1009" y="4818206"/>
            <a:ext cx="1421991" cy="66542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AU" sz="9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17420.8:2023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ISO/TS 17420-8:2021, MOD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CBRN Nuclear Filtering</a:t>
            </a:r>
            <a:endParaRPr lang="en-AU" sz="9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C42D1380-A184-655F-FA3C-12C9937ED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6590" y="5556594"/>
            <a:ext cx="1421991" cy="7093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AU" sz="9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17420.9:2023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ISO/TS 17420‑9:2021, MOD</a:t>
            </a:r>
          </a:p>
          <a:p>
            <a:pPr algn="ctr"/>
            <a:r>
              <a:rPr lang="en-AU" sz="1000" b="1" dirty="0">
                <a:solidFill>
                  <a:srgbClr val="2B313A"/>
                </a:solidFill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CBRN Supplied Air</a:t>
            </a:r>
            <a:endParaRPr lang="en-AU" sz="10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06639545-067D-BAB6-C1D3-6890F446C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047" y="2763855"/>
            <a:ext cx="5078313" cy="35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Test Requirements</a:t>
            </a:r>
            <a:endParaRPr lang="en-AU" sz="28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DAA13919-44C7-B326-2C80-5699E6F7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268" y="3203858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16900-1:2019</a:t>
            </a:r>
            <a:endParaRPr lang="en-AU" sz="900" i="1" dirty="0">
              <a:solidFill>
                <a:srgbClr val="2B313A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AU" sz="900" b="1" dirty="0">
                <a:solidFill>
                  <a:srgbClr val="2B313A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Test Method Inward Leakage</a:t>
            </a:r>
            <a:endParaRPr lang="en-AU" sz="9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68BA7841-6E42-FAD7-D167-5AAF8416A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268" y="3629441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>
            <a:defPPr>
              <a:defRPr lang="en-US"/>
            </a:defPPr>
            <a:lvl1pPr algn="ctr">
              <a:defRPr sz="9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en-US" b="1" dirty="0"/>
              <a:t>AS/NZS </a:t>
            </a:r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16900.2:2023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16900-2:2017</a:t>
            </a:r>
            <a:endParaRPr lang="en-US" i="1" dirty="0">
              <a:highlight>
                <a:srgbClr val="FFFFFF"/>
              </a:highlight>
            </a:endParaRPr>
          </a:p>
          <a:p>
            <a:r>
              <a:rPr lang="en-US" b="1" dirty="0">
                <a:highlight>
                  <a:srgbClr val="C0C0C0"/>
                </a:highlight>
              </a:rPr>
              <a:t>Breathing Resistance</a:t>
            </a:r>
            <a:endParaRPr lang="en-AU" b="1" dirty="0">
              <a:highlight>
                <a:srgbClr val="C0C0C0"/>
              </a:highlight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501A4A9E-28FC-0142-F101-304A33E62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7268" y="4058490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>
            <a:defPPr>
              <a:defRPr lang="en-US"/>
            </a:defPPr>
            <a:lvl1pPr algn="ctr">
              <a:defRPr sz="90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en-US" b="1" dirty="0"/>
              <a:t>AS ISO 16900.3:2015 </a:t>
            </a:r>
            <a:r>
              <a:rPr lang="en-US" i="1" dirty="0"/>
              <a:t>– ISO 16900-3:2012</a:t>
            </a:r>
            <a:endParaRPr lang="en-US" i="1" dirty="0">
              <a:highlight>
                <a:srgbClr val="FFFFFF"/>
              </a:highlight>
            </a:endParaRPr>
          </a:p>
          <a:p>
            <a:r>
              <a:rPr lang="en-US" sz="1000" b="1" dirty="0">
                <a:highlight>
                  <a:srgbClr val="C0C0C0"/>
                </a:highlight>
              </a:rPr>
              <a:t>Particle Penetration</a:t>
            </a:r>
            <a:endParaRPr lang="en-AU" sz="1000" b="1" dirty="0">
              <a:highlight>
                <a:srgbClr val="C0C0C0"/>
              </a:highlight>
            </a:endParaRP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FEE28511-3956-C10B-2B81-C16ED765B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608" y="4487539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ISO 16900.4:2015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16900-4:2011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Gas Capacity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78CA02FB-68B7-85DB-9361-F180A6E5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608" y="4911234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16900.5:2021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16900-5:2016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 err="1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Headforms</a:t>
            </a:r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Tools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5C4CAC4B-695F-628D-F065-E8E76DE2B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608" y="5334929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16900.6:2022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16900-6:2021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Mechanical Strength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50F97569-DC4F-151B-9CC0-2DB42A23C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574" y="5757160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16900.7:2021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16900-7:2020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Practical Performance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866DDC15-9D4B-4AD2-E37B-6A1D4CFD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2823" y="3210585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16900.8:2021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16900-8:2015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Interactive Flow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4490D617-B082-35F2-8AF7-09A385EB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9170" y="3607942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16900.9:2023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16900-9:2015</a:t>
            </a: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CO2 Concentration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2921D3CD-7510-F0CA-138F-13BAB8B1C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8518" y="4052825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16900.10:2022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16900-10:2015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Flame Heat Exposure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B38896C4-7F3F-22B5-B566-5A907F003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2823" y="4487539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ISO 16900.11:2015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16900-11:2013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Field of Vision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94ABA37D-C6F9-4858-C3EF-6117D69A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843" y="4911234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16900.12:2021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16900-12:2016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Work of Breathing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Text Box 2">
            <a:extLst>
              <a:ext uri="{FF2B5EF4-FFF2-40B4-BE49-F238E27FC236}">
                <a16:creationId xmlns:a16="http://schemas.microsoft.com/office/drawing/2014/main" id="{45C39B37-F188-727C-3DBA-CA2040D01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3503" y="5325070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 NZS ISO 16900.13:2021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16900-13:2015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Closed Circuit CO2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D9250DE9-BFDD-B036-F9CB-38B89360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7291" y="5730376"/>
            <a:ext cx="2520000" cy="36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16900.14:2021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16900-14:2020</a:t>
            </a:r>
            <a:endParaRPr lang="en-US" sz="900" i="1" dirty="0"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US" sz="1000" b="1" dirty="0">
                <a:highlight>
                  <a:srgbClr val="C0C0C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Sound Level Measurement</a:t>
            </a:r>
            <a:endParaRPr lang="en-AU" sz="1000" b="1" dirty="0">
              <a:effectLst/>
              <a:highlight>
                <a:srgbClr val="C0C0C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2" name="Text Box 2">
            <a:extLst>
              <a:ext uri="{FF2B5EF4-FFF2-40B4-BE49-F238E27FC236}">
                <a16:creationId xmlns:a16="http://schemas.microsoft.com/office/drawing/2014/main" id="{E816B3FB-CF79-8235-2913-CAABBB84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690" y="2738259"/>
            <a:ext cx="2690288" cy="32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Technical Specifications</a:t>
            </a:r>
            <a:endParaRPr lang="en-AU" sz="28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F6624BCB-34B7-7B18-9640-42B9E4D2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807" y="3175009"/>
            <a:ext cx="1561937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16973:2023 </a:t>
            </a:r>
            <a:r>
              <a:rPr lang="en-US" sz="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ISO/TS 16973:2016</a:t>
            </a:r>
          </a:p>
          <a:p>
            <a:pPr algn="ctr"/>
            <a:r>
              <a:rPr lang="en-AU" sz="900" b="1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Classification</a:t>
            </a: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EA27C012-3C2A-0B19-77FD-8726D1764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807" y="3788011"/>
            <a:ext cx="1600795" cy="5771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16976.1:2021 </a:t>
            </a:r>
          </a:p>
          <a:p>
            <a:pPr algn="ctr"/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ISO/TS 16976-1:2015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</a:t>
            </a:r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spiratory Flowrate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0AEACA73-1DF5-9F03-FA69-3FAF04DDF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807" y="4406815"/>
            <a:ext cx="1600438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16976.2:2021</a:t>
            </a:r>
          </a:p>
          <a:p>
            <a:pPr algn="ctr"/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ISO/TS 16976-2:2015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Anthropometric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Text Box 2">
            <a:extLst>
              <a:ext uri="{FF2B5EF4-FFF2-40B4-BE49-F238E27FC236}">
                <a16:creationId xmlns:a16="http://schemas.microsoft.com/office/drawing/2014/main" id="{AAD59AC8-A625-D487-F073-E9DE0BDC8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618" y="4993400"/>
            <a:ext cx="1573342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16976.3:2021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ISO/TS 16976-3:2019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Physiological Limitations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65371C21-BC34-E791-824D-6EFCD8BA3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618" y="5574445"/>
            <a:ext cx="1573342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16976.4:2021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ISO/TS 16976-4:2019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Work of Breathing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8" name="Text Box 2">
            <a:extLst>
              <a:ext uri="{FF2B5EF4-FFF2-40B4-BE49-F238E27FC236}">
                <a16:creationId xmlns:a16="http://schemas.microsoft.com/office/drawing/2014/main" id="{0C221FD3-037C-C364-34B6-5F4E63718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7261" y="3173055"/>
            <a:ext cx="1592589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16976.5:2021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- 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ISO/TS 16976-5:2020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Thermal Effects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715992C5-170E-6EEB-3F45-5415B9521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474" y="3745686"/>
            <a:ext cx="1600795" cy="5771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SA/SNZ TS ISO 16976.6:2021</a:t>
            </a:r>
          </a:p>
          <a:p>
            <a:pPr algn="ctr"/>
            <a:r>
              <a:rPr lang="en-US" sz="900" i="1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SO/TS 16976-6:2014</a:t>
            </a: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Psycho-physiological Effects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55225BDC-5350-EA97-29B8-02388C263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195" y="4378434"/>
            <a:ext cx="1582647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SA/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SNZ</a:t>
            </a:r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TS ISO 16976.7:2021</a:t>
            </a:r>
          </a:p>
          <a:p>
            <a:pPr algn="ctr"/>
            <a:r>
              <a:rPr lang="en-US" sz="900" i="1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SO/TS 16976-7:2020</a:t>
            </a:r>
            <a:endParaRPr lang="en-AU" sz="900" i="1" dirty="0">
              <a:solidFill>
                <a:srgbClr val="2B313A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Hearing and Speech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76E8979B-2A68-CE49-871E-684AE0F2C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9834" y="4972270"/>
            <a:ext cx="1604112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SA TS ISO 16976.8:2015</a:t>
            </a:r>
          </a:p>
          <a:p>
            <a:pPr algn="ctr"/>
            <a:r>
              <a:rPr lang="en-US" sz="900" i="1" dirty="0">
                <a:solidFill>
                  <a:srgbClr val="2B313A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</a:t>
            </a:r>
            <a:r>
              <a:rPr lang="en-AU" sz="900" i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SO/TS 16976-8:2013</a:t>
            </a:r>
            <a:endParaRPr lang="en-AU" sz="900" i="1" dirty="0">
              <a:solidFill>
                <a:srgbClr val="2B313A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Ergonomics Factors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Text Box 2">
            <a:extLst>
              <a:ext uri="{FF2B5EF4-FFF2-40B4-BE49-F238E27FC236}">
                <a16:creationId xmlns:a16="http://schemas.microsoft.com/office/drawing/2014/main" id="{D1811D97-B2EA-1724-4F29-0B868C72E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9834" y="5557576"/>
            <a:ext cx="1604113" cy="532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ISO 16972:2023 </a:t>
            </a:r>
            <a:r>
              <a:rPr lang="en-US" sz="9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ISO 16972:2020</a:t>
            </a:r>
            <a:endParaRPr lang="en-AU" sz="900" i="1" dirty="0">
              <a:solidFill>
                <a:srgbClr val="2B313A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ctr"/>
            <a:r>
              <a:rPr lang="en-AU" sz="900" b="1" dirty="0">
                <a:solidFill>
                  <a:srgbClr val="2B313A"/>
                </a:solidFill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Terms and Definitions</a:t>
            </a:r>
            <a:endParaRPr lang="en-AU" sz="900" b="1" dirty="0">
              <a:effectLst/>
              <a:highlight>
                <a:srgbClr val="00FFFF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488587F-BC28-A335-FE88-FB0B5B42A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416" y="2430491"/>
            <a:ext cx="5078315" cy="37078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0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Requirements for Test Laboratories</a:t>
            </a:r>
            <a:endParaRPr lang="en-AU" sz="3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0E734C5A-0AEE-9CFF-96B7-1836AE1D4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07" y="2414575"/>
            <a:ext cx="6388214" cy="37277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000" b="1" dirty="0">
                <a:solidFill>
                  <a:srgbClr val="2B313A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Selection for Workplaces &amp; Manufacturers</a:t>
            </a:r>
            <a:endParaRPr lang="en-AU" sz="32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8622E21-8CBF-77AF-5536-1E663495E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68" y="4326191"/>
            <a:ext cx="1592549" cy="5176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17420.3:2021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17420-3:2021(ED.1.0) MOD</a:t>
            </a:r>
          </a:p>
          <a:p>
            <a:pPr algn="ctr"/>
            <a:r>
              <a:rPr lang="en-US" sz="1000" b="1" dirty="0"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T</a:t>
            </a:r>
            <a:r>
              <a:rPr lang="en-US" sz="10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hread Connection</a:t>
            </a:r>
            <a:endParaRPr lang="en-AU" sz="1000" b="1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F446C8F0-9837-1D1A-C08B-57FD0114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80" y="4911234"/>
            <a:ext cx="1580131" cy="6911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9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AS/NZS 17420.4:2022 </a:t>
            </a:r>
            <a:r>
              <a:rPr lang="en-US" sz="9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– ISO 17420-4:2022(ED.1.0) MOD</a:t>
            </a:r>
          </a:p>
          <a:p>
            <a:pPr algn="ctr"/>
            <a:r>
              <a:rPr lang="en-AU" sz="10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Supplied Breathable Gas RPD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767F95-C732-12CE-9553-63A1129522BB}"/>
              </a:ext>
            </a:extLst>
          </p:cNvPr>
          <p:cNvCxnSpPr>
            <a:cxnSpLocks/>
          </p:cNvCxnSpPr>
          <p:nvPr/>
        </p:nvCxnSpPr>
        <p:spPr>
          <a:xfrm>
            <a:off x="6912167" y="2370398"/>
            <a:ext cx="0" cy="43127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3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A30F0B97-420B-6486-3E2F-508130BC31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1" r="9089" b="7922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4B26A3-E861-3A62-481E-B97D611A5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79" y="1185410"/>
            <a:ext cx="10512074" cy="732973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AU" sz="4800" b="1" dirty="0">
                <a:solidFill>
                  <a:srgbClr val="0F5E96"/>
                </a:solidFill>
              </a:rPr>
              <a:t>Conclusion</a:t>
            </a:r>
            <a:endParaRPr lang="en-AU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E301F-9093-0924-A5D0-0A7E4D646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113" y="2087592"/>
            <a:ext cx="10610491" cy="3823679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AU" sz="1800" dirty="0">
              <a:solidFill>
                <a:srgbClr val="2B313A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AU" sz="2000" b="1" dirty="0"/>
          </a:p>
          <a:p>
            <a:pPr algn="l"/>
            <a:endParaRPr lang="en-AU" sz="2000" b="1" dirty="0"/>
          </a:p>
          <a:p>
            <a:pPr algn="l"/>
            <a:endParaRPr lang="en-AU" sz="2000" b="1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015DA7-A9CC-9B60-EE6D-13DCD9E35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578" y="5911272"/>
            <a:ext cx="1672785" cy="771914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B2304DEA-037D-3CDC-3372-E7DCC9D2444B}"/>
              </a:ext>
            </a:extLst>
          </p:cNvPr>
          <p:cNvSpPr txBox="1">
            <a:spLocks/>
          </p:cNvSpPr>
          <p:nvPr/>
        </p:nvSpPr>
        <p:spPr>
          <a:xfrm>
            <a:off x="842513" y="2239992"/>
            <a:ext cx="10610491" cy="3823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2B313A"/>
              </a:solidFill>
              <a:latin typeface="Calibri" panose="020F0502020204030204" pitchFamily="34" charset="0"/>
              <a:ea typeface="DengXian" panose="02010600030101010101" pitchFamily="2" charset="-122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AU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AU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AU" sz="2000" b="1" dirty="0"/>
          </a:p>
          <a:p>
            <a:pPr algn="l"/>
            <a:endParaRPr lang="en-AU" sz="2000" b="1" dirty="0"/>
          </a:p>
          <a:p>
            <a:pPr algn="l"/>
            <a:endParaRPr lang="en-AU" sz="2000" b="1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15DD42F1-CB88-E9EB-4431-A31C08E1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011" y="1842847"/>
            <a:ext cx="9701988" cy="437688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3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AD733F2-412D-03FF-19C3-C4438A8F2002}"/>
              </a:ext>
            </a:extLst>
          </p:cNvPr>
          <p:cNvSpPr txBox="1">
            <a:spLocks/>
          </p:cNvSpPr>
          <p:nvPr/>
        </p:nvSpPr>
        <p:spPr>
          <a:xfrm>
            <a:off x="690113" y="2070783"/>
            <a:ext cx="10610491" cy="38236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AU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AU" sz="2000" b="1" dirty="0"/>
              <a:t>Occupational Hygienists, Workplaces and Manufacturers should now be reviewing these new RPD standards for the purpose of developing their transition and implementation into workplaces and the supply chain.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AU" sz="2000" b="1" dirty="0"/>
              <a:t>These standards will bring for the 1</a:t>
            </a:r>
            <a:r>
              <a:rPr lang="en-AU" sz="2000" b="1" baseline="30000" dirty="0"/>
              <a:t>st</a:t>
            </a:r>
            <a:r>
              <a:rPr lang="en-AU" sz="2000" b="1" dirty="0"/>
              <a:t> time, real harmonisation of RPD requirements on a global basis.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AU" sz="2000" b="1" dirty="0"/>
          </a:p>
          <a:p>
            <a:r>
              <a:rPr lang="en-AU" sz="1400" b="1" i="1" dirty="0"/>
              <a:t>Richard Donarski</a:t>
            </a:r>
          </a:p>
          <a:p>
            <a:r>
              <a:rPr lang="en-AU" sz="1400" b="1" i="1" dirty="0"/>
              <a:t>Chair – SF-010 - Occupational Respiratory Protection Committee – Joint Standards Australia &amp; Standards New Zealand</a:t>
            </a:r>
          </a:p>
          <a:p>
            <a:r>
              <a:rPr lang="en-AU" sz="1400" b="1" i="1" dirty="0"/>
              <a:t>National Compliance Director – CMI Certification</a:t>
            </a:r>
          </a:p>
          <a:p>
            <a:r>
              <a:rPr lang="en-AU" sz="1400" b="1" i="1" dirty="0"/>
              <a:t>E: </a:t>
            </a:r>
            <a:r>
              <a:rPr lang="en-AU" sz="1400" b="1" i="1" dirty="0">
                <a:hlinkClick r:id="rId5"/>
              </a:rPr>
              <a:t>richard@cmicert.com.au</a:t>
            </a:r>
            <a:r>
              <a:rPr lang="en-AU" sz="1400" b="1" i="1" dirty="0"/>
              <a:t> </a:t>
            </a:r>
          </a:p>
          <a:p>
            <a:r>
              <a:rPr lang="en-AU" sz="1400" b="1" i="1" dirty="0"/>
              <a:t>P: +61 7 5445 2199</a:t>
            </a:r>
          </a:p>
        </p:txBody>
      </p:sp>
    </p:spTree>
    <p:extLst>
      <p:ext uri="{BB962C8B-B14F-4D97-AF65-F5344CB8AC3E}">
        <p14:creationId xmlns:p14="http://schemas.microsoft.com/office/powerpoint/2010/main" val="181196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C99CFD7-ABC4-41D4-8BA7-B0FD8FCFF397}" vid="{24BBD40C-7B2C-4E42-8A7C-CCE24C3D00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Respiratory Standards</Template>
  <TotalTime>1346</TotalTime>
  <Words>2199</Words>
  <Application>Microsoft Office PowerPoint</Application>
  <PresentationFormat>Widescreen</PresentationFormat>
  <Paragraphs>218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Australia &amp; New Zealand Respiratory Standards</vt:lpstr>
      <vt:lpstr>Australia &amp; New Zealand Respiratory Standards</vt:lpstr>
      <vt:lpstr>Australia &amp; New Zealand Respiratory Standards</vt:lpstr>
      <vt:lpstr>Australia &amp; New Zealand Respiratory Standards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&amp; New Zealand Respiratory Standards</dc:title>
  <dc:creator>Richard Donarski</dc:creator>
  <cp:lastModifiedBy>Richard Donarski</cp:lastModifiedBy>
  <cp:revision>48</cp:revision>
  <dcterms:created xsi:type="dcterms:W3CDTF">2023-04-11T01:29:50Z</dcterms:created>
  <dcterms:modified xsi:type="dcterms:W3CDTF">2023-05-25T00:09:59Z</dcterms:modified>
</cp:coreProperties>
</file>